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74" r:id="rId5"/>
    <p:sldId id="279" r:id="rId6"/>
    <p:sldId id="282" r:id="rId7"/>
    <p:sldId id="283" r:id="rId8"/>
    <p:sldId id="275" r:id="rId9"/>
    <p:sldId id="276" r:id="rId10"/>
    <p:sldId id="277" r:id="rId11"/>
    <p:sldId id="289" r:id="rId12"/>
    <p:sldId id="293" r:id="rId13"/>
    <p:sldId id="294" r:id="rId14"/>
    <p:sldId id="290" r:id="rId15"/>
    <p:sldId id="288" r:id="rId16"/>
    <p:sldId id="292" r:id="rId17"/>
    <p:sldId id="301" r:id="rId18"/>
    <p:sldId id="302" r:id="rId19"/>
    <p:sldId id="295" r:id="rId20"/>
    <p:sldId id="296" r:id="rId21"/>
    <p:sldId id="287" r:id="rId22"/>
    <p:sldId id="297" r:id="rId23"/>
    <p:sldId id="298" r:id="rId24"/>
    <p:sldId id="299" r:id="rId25"/>
    <p:sldId id="285" r:id="rId26"/>
    <p:sldId id="286" r:id="rId27"/>
    <p:sldId id="300" r:id="rId28"/>
    <p:sldId id="278" r:id="rId29"/>
    <p:sldId id="284" r:id="rId30"/>
    <p:sldId id="266" r:id="rId3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0F6F583-06AB-47FE-9A0B-071608F1E427}">
          <p14:sldIdLst>
            <p14:sldId id="256"/>
            <p14:sldId id="257"/>
            <p14:sldId id="258"/>
            <p14:sldId id="274"/>
            <p14:sldId id="279"/>
            <p14:sldId id="282"/>
            <p14:sldId id="283"/>
            <p14:sldId id="275"/>
            <p14:sldId id="276"/>
            <p14:sldId id="277"/>
            <p14:sldId id="289"/>
            <p14:sldId id="293"/>
            <p14:sldId id="294"/>
            <p14:sldId id="290"/>
            <p14:sldId id="288"/>
            <p14:sldId id="292"/>
            <p14:sldId id="301"/>
            <p14:sldId id="302"/>
            <p14:sldId id="295"/>
            <p14:sldId id="296"/>
            <p14:sldId id="287"/>
            <p14:sldId id="297"/>
            <p14:sldId id="298"/>
            <p14:sldId id="299"/>
            <p14:sldId id="285"/>
            <p14:sldId id="286"/>
            <p14:sldId id="300"/>
            <p14:sldId id="278"/>
            <p14:sldId id="284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C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574" autoAdjust="0"/>
    <p:restoredTop sz="94660"/>
  </p:normalViewPr>
  <p:slideViewPr>
    <p:cSldViewPr snapToGrid="0">
      <p:cViewPr varScale="1">
        <p:scale>
          <a:sx n="74" d="100"/>
          <a:sy n="74" d="100"/>
        </p:scale>
        <p:origin x="27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B76858B5-1420-4053-9FA9-F6E48E5CE943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B21B6A7-7283-4FEB-99A3-2F058E52E729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20367357-1DCA-45B5-B67A-1CC3AF55812C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607F10A6-5CA1-4B26-AC73-F7567A45CA1E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2141F23-29EE-4482-B78F-7EA640D75AB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74B0E9-AA67-4A8B-A466-54DF8451A6B2}" type="pres">
      <dgm:prSet presAssocID="{E2141F23-29EE-4482-B78F-7EA640D75AB8}" presName="Name0" presStyleCnt="0">
        <dgm:presLayoutVars>
          <dgm:dir/>
          <dgm:resizeHandles val="exact"/>
        </dgm:presLayoutVars>
      </dgm:prSet>
      <dgm:spPr/>
    </dgm:pt>
  </dgm:ptLst>
  <dgm:cxnLst>
    <dgm:cxn modelId="{F6CC3939-E7A3-4749-BD7E-D4D376701C9A}" type="presOf" srcId="{E2141F23-29EE-4482-B78F-7EA640D75AB8}" destId="{FD74B0E9-AA67-4A8B-A466-54DF8451A6B2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B0589-E740-4EC8-A0B5-BAD19E3BC924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5DA585-3F7D-4848-A765-49D4BF9486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9483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7031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hne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 userDrawn="1"/>
        </p:nvSpPr>
        <p:spPr>
          <a:xfrm>
            <a:off x="10644586" y="6416524"/>
            <a:ext cx="1469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dirty="0"/>
              <a:t>Folie </a:t>
            </a:r>
            <a:fld id="{BA60D005-B16D-41BB-8146-DDE5B217846C}" type="slidenum">
              <a:rPr lang="de-DE" sz="1400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sz="1400" dirty="0" smtClean="0"/>
              <a:t>/30</a:t>
            </a:r>
            <a:endParaRPr lang="de-DE" sz="1400" dirty="0"/>
          </a:p>
          <a:p>
            <a:endParaRPr lang="de-DE" sz="140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15296" y="6436416"/>
            <a:ext cx="1753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17.10.2016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700" y="298701"/>
            <a:ext cx="2652122" cy="97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62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414843465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634575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73712248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601"/>
            <a:ext cx="1547318" cy="406400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15718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462443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225553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7309488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91202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it Seit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5450" y="0"/>
            <a:ext cx="1606550" cy="1576800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132414" y="6488668"/>
            <a:ext cx="175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03.03.2015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722964" y="6468776"/>
            <a:ext cx="146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Folie </a:t>
            </a:r>
            <a:fld id="{BA60D005-B16D-41BB-8146-DDE5B217846C}" type="slidenum">
              <a:rPr lang="de-DE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dirty="0"/>
              <a:t>/14</a:t>
            </a:r>
          </a:p>
          <a:p>
            <a:endParaRPr lang="de-DE" dirty="0"/>
          </a:p>
        </p:txBody>
      </p:sp>
      <p:graphicFrame>
        <p:nvGraphicFramePr>
          <p:cNvPr id="2" name="Diagramm 1"/>
          <p:cNvGraphicFramePr/>
          <p:nvPr userDrawn="1">
            <p:extLst>
              <p:ext uri="{D42A27DB-BD31-4B8C-83A1-F6EECF244321}">
                <p14:modId xmlns:p14="http://schemas.microsoft.com/office/powerpoint/2010/main" val="31324885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ichtungspfeil 2"/>
          <p:cNvSpPr/>
          <p:nvPr userDrawn="1"/>
        </p:nvSpPr>
        <p:spPr>
          <a:xfrm>
            <a:off x="2702637" y="6451238"/>
            <a:ext cx="1583571" cy="406761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Grundlagen</a:t>
            </a:r>
          </a:p>
        </p:txBody>
      </p:sp>
      <p:sp>
        <p:nvSpPr>
          <p:cNvPr id="8" name="Richtungspfeil 7"/>
          <p:cNvSpPr/>
          <p:nvPr userDrawn="1"/>
        </p:nvSpPr>
        <p:spPr>
          <a:xfrm>
            <a:off x="4099444" y="6451240"/>
            <a:ext cx="1641838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Datenschutz</a:t>
            </a:r>
          </a:p>
        </p:txBody>
      </p:sp>
      <p:sp>
        <p:nvSpPr>
          <p:cNvPr id="9" name="Richtungspfeil 8"/>
          <p:cNvSpPr/>
          <p:nvPr userDrawn="1"/>
        </p:nvSpPr>
        <p:spPr>
          <a:xfrm>
            <a:off x="5562287" y="6451241"/>
            <a:ext cx="1360982" cy="406759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Angriffe</a:t>
            </a:r>
          </a:p>
        </p:txBody>
      </p:sp>
      <p:sp>
        <p:nvSpPr>
          <p:cNvPr id="11" name="Richtungspfeil 10"/>
          <p:cNvSpPr/>
          <p:nvPr userDrawn="1"/>
        </p:nvSpPr>
        <p:spPr>
          <a:xfrm>
            <a:off x="6683063" y="6451239"/>
            <a:ext cx="1547318" cy="406762"/>
          </a:xfrm>
          <a:prstGeom prst="homePlate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Sicherheit</a:t>
            </a:r>
          </a:p>
        </p:txBody>
      </p:sp>
      <p:sp>
        <p:nvSpPr>
          <p:cNvPr id="13" name="Richtungspfeil 12"/>
          <p:cNvSpPr/>
          <p:nvPr userDrawn="1"/>
        </p:nvSpPr>
        <p:spPr>
          <a:xfrm>
            <a:off x="8010499" y="6451241"/>
            <a:ext cx="1397000" cy="406759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484831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chemeClr val="bg1"/>
            </a:gs>
            <a:gs pos="83000">
              <a:srgbClr val="FBEC79"/>
            </a:gs>
            <a:gs pos="100000">
              <a:schemeClr val="accent4">
                <a:lumMod val="6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4F77A-6513-48AD-997B-A58730D77229}" type="datetimeFigureOut">
              <a:rPr lang="de-DE" smtClean="0"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0D005-B16D-41BB-8146-DDE5B217846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204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532326" y="5687613"/>
            <a:ext cx="4622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Timo Schlüter, Nicola </a:t>
            </a:r>
            <a:r>
              <a:rPr lang="de-DE" b="1" dirty="0" err="1"/>
              <a:t>Kloke</a:t>
            </a:r>
            <a:r>
              <a:rPr lang="de-DE" b="1" dirty="0"/>
              <a:t> &amp; Alina Fankhänel</a:t>
            </a:r>
          </a:p>
          <a:p>
            <a:r>
              <a:rPr lang="de-DE" b="1" dirty="0"/>
              <a:t>17.10.2016</a:t>
            </a:r>
          </a:p>
        </p:txBody>
      </p:sp>
      <p:sp>
        <p:nvSpPr>
          <p:cNvPr id="12" name="Rechteck 11"/>
          <p:cNvSpPr/>
          <p:nvPr/>
        </p:nvSpPr>
        <p:spPr>
          <a:xfrm>
            <a:off x="2210937" y="2006224"/>
            <a:ext cx="8046245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Fachkonzept im Rahmen des Projekts:</a:t>
            </a:r>
            <a:b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Erstellung des Webshops „</a:t>
            </a:r>
            <a:r>
              <a:rPr lang="de-DE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Festiva</a:t>
            </a:r>
            <a:r>
              <a:rPr lang="de-DE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</a:t>
            </a:r>
          </a:p>
          <a:p>
            <a:pPr algn="ctr"/>
            <a:endParaRPr lang="de-DE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79658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- Besucher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3712" cy="38474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9280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444" y="1144548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Start</a:t>
            </a:r>
          </a:p>
        </p:txBody>
      </p:sp>
    </p:spTree>
    <p:extLst>
      <p:ext uri="{BB962C8B-B14F-4D97-AF65-F5344CB8AC3E}">
        <p14:creationId xmlns:p14="http://schemas.microsoft.com/office/powerpoint/2010/main" val="733086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8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Shop</a:t>
            </a:r>
          </a:p>
        </p:txBody>
      </p:sp>
    </p:spTree>
    <p:extLst>
      <p:ext uri="{BB962C8B-B14F-4D97-AF65-F5344CB8AC3E}">
        <p14:creationId xmlns:p14="http://schemas.microsoft.com/office/powerpoint/2010/main" val="2418032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278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Eventansicht</a:t>
            </a:r>
          </a:p>
        </p:txBody>
      </p:sp>
    </p:spTree>
    <p:extLst>
      <p:ext uri="{BB962C8B-B14F-4D97-AF65-F5344CB8AC3E}">
        <p14:creationId xmlns:p14="http://schemas.microsoft.com/office/powerpoint/2010/main" val="3929124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Registrieren</a:t>
            </a:r>
          </a:p>
        </p:txBody>
      </p:sp>
    </p:spTree>
    <p:extLst>
      <p:ext uri="{BB962C8B-B14F-4D97-AF65-F5344CB8AC3E}">
        <p14:creationId xmlns:p14="http://schemas.microsoft.com/office/powerpoint/2010/main" val="585100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Registrierter Kunde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3" y="1561699"/>
            <a:ext cx="7716632" cy="48285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4383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9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Mein Konto</a:t>
            </a:r>
          </a:p>
        </p:txBody>
      </p:sp>
    </p:spTree>
    <p:extLst>
      <p:ext uri="{BB962C8B-B14F-4D97-AF65-F5344CB8AC3E}">
        <p14:creationId xmlns:p14="http://schemas.microsoft.com/office/powerpoint/2010/main" val="581947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8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Shop</a:t>
            </a:r>
          </a:p>
        </p:txBody>
      </p:sp>
    </p:spTree>
    <p:extLst>
      <p:ext uri="{BB962C8B-B14F-4D97-AF65-F5344CB8AC3E}">
        <p14:creationId xmlns:p14="http://schemas.microsoft.com/office/powerpoint/2010/main" val="41532041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278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Eventansicht</a:t>
            </a:r>
          </a:p>
        </p:txBody>
      </p:sp>
    </p:spTree>
    <p:extLst>
      <p:ext uri="{BB962C8B-B14F-4D97-AF65-F5344CB8AC3E}">
        <p14:creationId xmlns:p14="http://schemas.microsoft.com/office/powerpoint/2010/main" val="2943079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9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Warenkorb</a:t>
            </a:r>
          </a:p>
        </p:txBody>
      </p:sp>
    </p:spTree>
    <p:extLst>
      <p:ext uri="{BB962C8B-B14F-4D97-AF65-F5344CB8AC3E}">
        <p14:creationId xmlns:p14="http://schemas.microsoft.com/office/powerpoint/2010/main" val="3071978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1086117" y="1684947"/>
            <a:ext cx="96660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Einleitung: </a:t>
            </a:r>
            <a:r>
              <a:rPr lang="de-DE" sz="2400" dirty="0" err="1"/>
              <a:t>Festiva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Fachliche Grundlagen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DE" sz="2400" dirty="0"/>
              <a:t>Inhalt Pflichtenheft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ER-Modell &amp; Klassendiagramm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 err="1"/>
              <a:t>Use</a:t>
            </a:r>
            <a:r>
              <a:rPr lang="de-DE" sz="2400" dirty="0"/>
              <a:t>-Case-Diagramme &amp; Mock-</a:t>
            </a:r>
            <a:r>
              <a:rPr lang="de-DE" sz="2400" dirty="0" err="1"/>
              <a:t>Ups</a:t>
            </a:r>
            <a:endParaRPr lang="de-DE" sz="2400" dirty="0"/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de-DE" sz="2400" dirty="0"/>
              <a:t>Projektplan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590911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7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Kasse</a:t>
            </a:r>
          </a:p>
        </p:txBody>
      </p:sp>
    </p:spTree>
    <p:extLst>
      <p:ext uri="{BB962C8B-B14F-4D97-AF65-F5344CB8AC3E}">
        <p14:creationId xmlns:p14="http://schemas.microsoft.com/office/powerpoint/2010/main" val="1783260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03484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feld 3"/>
          <p:cNvSpPr txBox="1"/>
          <p:nvPr/>
        </p:nvSpPr>
        <p:spPr>
          <a:xfrm>
            <a:off x="925092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0926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37366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- Festivalverwaltung</a:t>
            </a:r>
          </a:p>
        </p:txBody>
      </p:sp>
    </p:spTree>
    <p:extLst>
      <p:ext uri="{BB962C8B-B14F-4D97-AF65-F5344CB8AC3E}">
        <p14:creationId xmlns:p14="http://schemas.microsoft.com/office/powerpoint/2010/main" val="27152559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98" y="1144800"/>
            <a:ext cx="6930961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Festival ändern</a:t>
            </a:r>
          </a:p>
        </p:txBody>
      </p:sp>
    </p:spTree>
    <p:extLst>
      <p:ext uri="{BB962C8B-B14F-4D97-AF65-F5344CB8AC3E}">
        <p14:creationId xmlns:p14="http://schemas.microsoft.com/office/powerpoint/2010/main" val="235648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00" y="1144800"/>
            <a:ext cx="6922749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Artikel ändern</a:t>
            </a:r>
          </a:p>
        </p:txBody>
      </p:sp>
    </p:spTree>
    <p:extLst>
      <p:ext uri="{BB962C8B-B14F-4D97-AF65-F5344CB8AC3E}">
        <p14:creationId xmlns:p14="http://schemas.microsoft.com/office/powerpoint/2010/main" val="11166203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740000" cy="34711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Kundenverwaltung</a:t>
            </a:r>
          </a:p>
        </p:txBody>
      </p:sp>
    </p:spTree>
    <p:extLst>
      <p:ext uri="{BB962C8B-B14F-4D97-AF65-F5344CB8AC3E}">
        <p14:creationId xmlns:p14="http://schemas.microsoft.com/office/powerpoint/2010/main" val="20536158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92" y="1561699"/>
            <a:ext cx="7613840" cy="347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Use</a:t>
            </a:r>
            <a:r>
              <a:rPr lang="de-DE" sz="2800" b="1" dirty="0"/>
              <a:t>-Case-Diagramm – </a:t>
            </a:r>
            <a:r>
              <a:rPr lang="de-DE" sz="2800" b="1" dirty="0" err="1"/>
              <a:t>Kategorieverwaltung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6074093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539" y="1144800"/>
            <a:ext cx="3037500" cy="5400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25092" y="378424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Mockup</a:t>
            </a:r>
            <a:r>
              <a:rPr lang="de-DE" sz="2800" b="1" dirty="0"/>
              <a:t> – Eventansicht (mobil)</a:t>
            </a:r>
          </a:p>
        </p:txBody>
      </p:sp>
    </p:spTree>
    <p:extLst>
      <p:ext uri="{BB962C8B-B14F-4D97-AF65-F5344CB8AC3E}">
        <p14:creationId xmlns:p14="http://schemas.microsoft.com/office/powerpoint/2010/main" val="36814078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Verwendung des Carl-Steinweg-Phasenmodells: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/>
            </a: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Projektplanung</a:t>
            </a: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850" y="2496502"/>
            <a:ext cx="8736532" cy="25936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1650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Ausschnitt Projektplan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093" y="1569013"/>
            <a:ext cx="5883607" cy="47120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517" y="2086774"/>
            <a:ext cx="4240965" cy="34424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5521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uppieren 49"/>
          <p:cNvGrpSpPr/>
          <p:nvPr/>
        </p:nvGrpSpPr>
        <p:grpSpPr>
          <a:xfrm>
            <a:off x="1087606" y="1625199"/>
            <a:ext cx="9863527" cy="4779837"/>
            <a:chOff x="1296153" y="1890239"/>
            <a:chExt cx="9863527" cy="4779837"/>
          </a:xfrm>
        </p:grpSpPr>
        <p:sp>
          <p:nvSpPr>
            <p:cNvPr id="6" name="Textfeld 5"/>
            <p:cNvSpPr txBox="1"/>
            <p:nvPr/>
          </p:nvSpPr>
          <p:spPr>
            <a:xfrm>
              <a:off x="1296153" y="1890239"/>
              <a:ext cx="9863527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Entwicklung eines Client-Server-Programm zur Erfassung und Verarbeitung von Bestellungen</a:t>
              </a: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2000" dirty="0"/>
                <a:t>Webshop mit dem Verkauf von Festivaltickets nach dem folgenden Prinzip:</a:t>
              </a:r>
            </a:p>
            <a:p>
              <a:pPr>
                <a:spcBef>
                  <a:spcPts val="1200"/>
                </a:spcBef>
              </a:pPr>
              <a:r>
                <a:rPr lang="de-DE" sz="2000" dirty="0"/>
                <a:t/>
              </a:r>
              <a:br>
                <a:rPr lang="de-DE" sz="2000" dirty="0"/>
              </a:br>
              <a:r>
                <a:rPr lang="de-DE" sz="2000" dirty="0"/>
                <a:t/>
              </a:r>
              <a:br>
                <a:rPr lang="de-DE" sz="2000" dirty="0"/>
              </a:br>
              <a:r>
                <a:rPr lang="de-DE" sz="2000" dirty="0"/>
                <a:t>      Beispiel: </a:t>
              </a:r>
            </a:p>
            <a:p>
              <a:pPr>
                <a:lnSpc>
                  <a:spcPct val="150000"/>
                </a:lnSpc>
              </a:pPr>
              <a:r>
                <a:rPr lang="de-DE" sz="2000" dirty="0"/>
                <a:t/>
              </a:r>
              <a:br>
                <a:rPr lang="de-DE" sz="2000" dirty="0"/>
              </a:br>
              <a:endParaRPr lang="de-DE" sz="2000" i="1" dirty="0">
                <a:effectLst/>
              </a:endParaRPr>
            </a:p>
          </p:txBody>
        </p:sp>
        <p:grpSp>
          <p:nvGrpSpPr>
            <p:cNvPr id="14" name="Gruppieren 13"/>
            <p:cNvGrpSpPr/>
            <p:nvPr/>
          </p:nvGrpSpPr>
          <p:grpSpPr>
            <a:xfrm>
              <a:off x="1736034" y="3349988"/>
              <a:ext cx="1881809" cy="450574"/>
              <a:chOff x="1736034" y="3349988"/>
              <a:chExt cx="1881809" cy="450574"/>
            </a:xfrm>
          </p:grpSpPr>
          <p:sp>
            <p:nvSpPr>
              <p:cNvPr id="12" name="Richtungspfeil 1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3" name="Textfeld 1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Kategorie</a:t>
                </a:r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3962400" y="3349988"/>
              <a:ext cx="1881809" cy="450574"/>
              <a:chOff x="1736034" y="3349988"/>
              <a:chExt cx="1881809" cy="450574"/>
            </a:xfrm>
          </p:grpSpPr>
          <p:sp>
            <p:nvSpPr>
              <p:cNvPr id="16" name="Richtungspfeil 15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Textfeld 16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Festivals</a:t>
                </a:r>
              </a:p>
            </p:txBody>
          </p:sp>
        </p:grpSp>
        <p:grpSp>
          <p:nvGrpSpPr>
            <p:cNvPr id="18" name="Gruppieren 17"/>
            <p:cNvGrpSpPr/>
            <p:nvPr/>
          </p:nvGrpSpPr>
          <p:grpSpPr>
            <a:xfrm>
              <a:off x="6227916" y="3349987"/>
              <a:ext cx="1881809" cy="450574"/>
              <a:chOff x="1736034" y="3349988"/>
              <a:chExt cx="1881809" cy="450574"/>
            </a:xfrm>
          </p:grpSpPr>
          <p:sp>
            <p:nvSpPr>
              <p:cNvPr id="19" name="Richtungspfeil 1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Textfeld 19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/>
                  <a:t>  Tickets</a:t>
                </a:r>
              </a:p>
            </p:txBody>
          </p:sp>
        </p:grpSp>
        <p:grpSp>
          <p:nvGrpSpPr>
            <p:cNvPr id="28" name="Gruppieren 27"/>
            <p:cNvGrpSpPr/>
            <p:nvPr/>
          </p:nvGrpSpPr>
          <p:grpSpPr>
            <a:xfrm>
              <a:off x="1729410" y="4496299"/>
              <a:ext cx="6373691" cy="450575"/>
              <a:chOff x="1736034" y="3349987"/>
              <a:chExt cx="6373691" cy="450575"/>
            </a:xfrm>
          </p:grpSpPr>
          <p:grpSp>
            <p:nvGrpSpPr>
              <p:cNvPr id="29" name="Gruppieren 28"/>
              <p:cNvGrpSpPr/>
              <p:nvPr/>
            </p:nvGrpSpPr>
            <p:grpSpPr>
              <a:xfrm>
                <a:off x="1736034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6" name="Richtungspfeil 35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" name="Textfeld 36"/>
                <p:cNvSpPr txBox="1"/>
                <p:nvPr/>
              </p:nvSpPr>
              <p:spPr>
                <a:xfrm>
                  <a:off x="2080591" y="3390608"/>
                  <a:ext cx="1258957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   Rock</a:t>
                  </a:r>
                </a:p>
              </p:txBody>
            </p:sp>
          </p:grpSp>
          <p:grpSp>
            <p:nvGrpSpPr>
              <p:cNvPr id="30" name="Gruppieren 29"/>
              <p:cNvGrpSpPr/>
              <p:nvPr/>
            </p:nvGrpSpPr>
            <p:grpSpPr>
              <a:xfrm>
                <a:off x="3962400" y="3349988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4" name="Richtungspfeil 33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" name="Textfeld 34"/>
                <p:cNvSpPr txBox="1"/>
                <p:nvPr/>
              </p:nvSpPr>
              <p:spPr>
                <a:xfrm>
                  <a:off x="1824735" y="3390608"/>
                  <a:ext cx="162745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Rock am Ring</a:t>
                  </a:r>
                </a:p>
              </p:txBody>
            </p:sp>
          </p:grpSp>
          <p:grpSp>
            <p:nvGrpSpPr>
              <p:cNvPr id="31" name="Gruppieren 30"/>
              <p:cNvGrpSpPr/>
              <p:nvPr/>
            </p:nvGrpSpPr>
            <p:grpSpPr>
              <a:xfrm>
                <a:off x="6227916" y="3349987"/>
                <a:ext cx="1881809" cy="450574"/>
                <a:chOff x="1736034" y="3349988"/>
                <a:chExt cx="1881809" cy="450574"/>
              </a:xfrm>
            </p:grpSpPr>
            <p:sp>
              <p:nvSpPr>
                <p:cNvPr id="32" name="Richtungspfeil 31"/>
                <p:cNvSpPr/>
                <p:nvPr/>
              </p:nvSpPr>
              <p:spPr>
                <a:xfrm>
                  <a:off x="1736034" y="3349988"/>
                  <a:ext cx="1881809" cy="450574"/>
                </a:xfrm>
                <a:prstGeom prst="homePlat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" name="Textfeld 32"/>
                <p:cNvSpPr txBox="1"/>
                <p:nvPr/>
              </p:nvSpPr>
              <p:spPr>
                <a:xfrm>
                  <a:off x="1742658" y="3390608"/>
                  <a:ext cx="169688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b="1" i="1" dirty="0">
                      <a:solidFill>
                        <a:srgbClr val="002060"/>
                      </a:solidFill>
                    </a:rPr>
                    <a:t>  Freitags-Ticket</a:t>
                  </a:r>
                </a:p>
              </p:txBody>
            </p:sp>
          </p:grpSp>
        </p:grpSp>
        <p:grpSp>
          <p:nvGrpSpPr>
            <p:cNvPr id="38" name="Gruppieren 37"/>
            <p:cNvGrpSpPr/>
            <p:nvPr/>
          </p:nvGrpSpPr>
          <p:grpSpPr>
            <a:xfrm>
              <a:off x="6234544" y="5039636"/>
              <a:ext cx="1881809" cy="450574"/>
              <a:chOff x="1736034" y="3349988"/>
              <a:chExt cx="1881809" cy="450574"/>
            </a:xfrm>
          </p:grpSpPr>
          <p:sp>
            <p:nvSpPr>
              <p:cNvPr id="39" name="Richtungspfeil 38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Textfeld 39"/>
              <p:cNvSpPr txBox="1"/>
              <p:nvPr/>
            </p:nvSpPr>
            <p:spPr>
              <a:xfrm>
                <a:off x="1736035" y="3390608"/>
                <a:ext cx="179219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Samstags-Ticket</a:t>
                </a:r>
              </a:p>
            </p:txBody>
          </p:sp>
        </p:grpSp>
        <p:grpSp>
          <p:nvGrpSpPr>
            <p:cNvPr id="41" name="Gruppieren 40"/>
            <p:cNvGrpSpPr/>
            <p:nvPr/>
          </p:nvGrpSpPr>
          <p:grpSpPr>
            <a:xfrm>
              <a:off x="6234544" y="5576776"/>
              <a:ext cx="1881809" cy="450574"/>
              <a:chOff x="1736034" y="3349988"/>
              <a:chExt cx="1881809" cy="450574"/>
            </a:xfrm>
          </p:grpSpPr>
          <p:sp>
            <p:nvSpPr>
              <p:cNvPr id="42" name="Richtungspfeil 41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3" name="Textfeld 42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  <p:grpSp>
          <p:nvGrpSpPr>
            <p:cNvPr id="44" name="Gruppieren 43"/>
            <p:cNvGrpSpPr/>
            <p:nvPr/>
          </p:nvGrpSpPr>
          <p:grpSpPr>
            <a:xfrm>
              <a:off x="3955776" y="6219082"/>
              <a:ext cx="1881809" cy="450574"/>
              <a:chOff x="1736034" y="3349988"/>
              <a:chExt cx="1881809" cy="450574"/>
            </a:xfrm>
          </p:grpSpPr>
          <p:sp>
            <p:nvSpPr>
              <p:cNvPr id="45" name="Richtungspfeil 44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Textfeld 45"/>
              <p:cNvSpPr txBox="1"/>
              <p:nvPr/>
            </p:nvSpPr>
            <p:spPr>
              <a:xfrm>
                <a:off x="1824735" y="3390608"/>
                <a:ext cx="1514813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Rock im Park</a:t>
                </a:r>
              </a:p>
            </p:txBody>
          </p:sp>
        </p:grpSp>
        <p:grpSp>
          <p:nvGrpSpPr>
            <p:cNvPr id="47" name="Gruppieren 46"/>
            <p:cNvGrpSpPr/>
            <p:nvPr/>
          </p:nvGrpSpPr>
          <p:grpSpPr>
            <a:xfrm>
              <a:off x="6241176" y="6219502"/>
              <a:ext cx="1881809" cy="450574"/>
              <a:chOff x="1736034" y="3349988"/>
              <a:chExt cx="1881809" cy="450574"/>
            </a:xfrm>
          </p:grpSpPr>
          <p:sp>
            <p:nvSpPr>
              <p:cNvPr id="48" name="Richtungspfeil 47"/>
              <p:cNvSpPr/>
              <p:nvPr/>
            </p:nvSpPr>
            <p:spPr>
              <a:xfrm>
                <a:off x="1736034" y="3349988"/>
                <a:ext cx="1881809" cy="450574"/>
              </a:xfrm>
              <a:prstGeom prst="homePlat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" name="Textfeld 48"/>
              <p:cNvSpPr txBox="1"/>
              <p:nvPr/>
            </p:nvSpPr>
            <p:spPr>
              <a:xfrm>
                <a:off x="2080591" y="3390608"/>
                <a:ext cx="125895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b="1" i="1" dirty="0">
                    <a:solidFill>
                      <a:srgbClr val="002060"/>
                    </a:solidFill>
                  </a:rPr>
                  <a:t>       …</a:t>
                </a:r>
              </a:p>
            </p:txBody>
          </p:sp>
        </p:grpSp>
      </p:grpSp>
      <p:sp>
        <p:nvSpPr>
          <p:cNvPr id="51" name="Textfeld 50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Einleitung: </a:t>
            </a:r>
            <a:r>
              <a:rPr lang="de-DE" sz="2800" b="1" dirty="0" err="1"/>
              <a:t>Festiva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27923598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1218638" y="2445246"/>
            <a:ext cx="98635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/>
              <a:t>Vielen Dank für 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1946716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feld 50"/>
          <p:cNvSpPr txBox="1"/>
          <p:nvPr/>
        </p:nvSpPr>
        <p:spPr>
          <a:xfrm>
            <a:off x="991353" y="1625199"/>
            <a:ext cx="98635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Die Entwicklungsumgebung </a:t>
            </a:r>
            <a:r>
              <a:rPr lang="de-DE" sz="2000" dirty="0" err="1"/>
              <a:t>Eclipse</a:t>
            </a:r>
            <a:r>
              <a:rPr lang="de-DE" sz="2000" dirty="0"/>
              <a:t> wird für die Bearbeitung der JSPs, Servlets und Klassen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Getestet wird die Anwendung auf dem </a:t>
            </a:r>
            <a:r>
              <a:rPr lang="de-DE" sz="2000" dirty="0" err="1"/>
              <a:t>Tomcat</a:t>
            </a:r>
            <a:r>
              <a:rPr lang="de-DE" sz="2000" dirty="0"/>
              <a:t>-Webserver und die MySQL Datenbank von </a:t>
            </a:r>
            <a:r>
              <a:rPr lang="de-DE" sz="2000" dirty="0" err="1"/>
              <a:t>Xampp</a:t>
            </a:r>
            <a:r>
              <a:rPr lang="de-DE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Zur Versionsverwaltung des Quellcodes und der Dokumente werden </a:t>
            </a:r>
            <a:r>
              <a:rPr lang="de-DE" sz="2000" dirty="0" err="1"/>
              <a:t>Git</a:t>
            </a:r>
            <a:r>
              <a:rPr lang="de-DE" sz="2000" dirty="0"/>
              <a:t> und Github.com verwendet.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Dokumente, Modelle und Grafiken werden mit Hilfe von Word, Excel, Visio, </a:t>
            </a:r>
            <a:r>
              <a:rPr lang="de-DE" sz="2000" dirty="0" err="1"/>
              <a:t>StarUML</a:t>
            </a:r>
            <a:r>
              <a:rPr lang="de-DE" sz="2000" dirty="0"/>
              <a:t>, </a:t>
            </a:r>
            <a:r>
              <a:rPr lang="de-DE" sz="2000" dirty="0" err="1"/>
              <a:t>Moqups</a:t>
            </a:r>
            <a:r>
              <a:rPr lang="de-DE" sz="2000" dirty="0"/>
              <a:t> und Gimp2 erstellt.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Für die Projektplanung wird MS Project genutzt.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/>
            </a:r>
            <a:br>
              <a:rPr lang="de-DE" sz="2000" dirty="0"/>
            </a:br>
            <a:endParaRPr lang="de-DE" sz="2000" i="1" dirty="0">
              <a:effectLst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Fachliche Grundlagen</a:t>
            </a:r>
          </a:p>
        </p:txBody>
      </p:sp>
    </p:spTree>
    <p:extLst>
      <p:ext uri="{BB962C8B-B14F-4D97-AF65-F5344CB8AC3E}">
        <p14:creationId xmlns:p14="http://schemas.microsoft.com/office/powerpoint/2010/main" val="1858872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241492"/>
              </p:ext>
            </p:extLst>
          </p:nvPr>
        </p:nvGraphicFramePr>
        <p:xfrm>
          <a:off x="1001295" y="1521480"/>
          <a:ext cx="10139145" cy="48488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=""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Muss-Kriterien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2878913557"/>
                  </a:ext>
                </a:extLst>
              </a:tr>
              <a:tr h="166701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Erfassen, anzeigen, bearbeiten</a:t>
                      </a:r>
                      <a:r>
                        <a:rPr lang="de-DE" sz="1900" kern="1200" baseline="0" dirty="0">
                          <a:effectLst/>
                        </a:rPr>
                        <a:t> &amp;</a:t>
                      </a:r>
                      <a:r>
                        <a:rPr lang="de-DE" sz="1900" kern="1200" dirty="0">
                          <a:effectLst/>
                        </a:rPr>
                        <a:t> löschen der…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Kundendaten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 Kategoriedaten</a:t>
                      </a:r>
                      <a:br>
                        <a:rPr lang="de-DE" sz="1900" kern="1200" dirty="0">
                          <a:effectLst/>
                        </a:rPr>
                      </a:br>
                      <a:r>
                        <a:rPr lang="de-DE" sz="1900" kern="1200" dirty="0">
                          <a:effectLst/>
                        </a:rPr>
                        <a:t>-</a:t>
                      </a:r>
                      <a:r>
                        <a:rPr lang="de-DE" sz="1900" kern="1200" baseline="0" dirty="0">
                          <a:effectLst/>
                        </a:rPr>
                        <a:t> Festivaldaten</a:t>
                      </a:r>
                      <a:br>
                        <a:rPr lang="de-DE" sz="1900" kern="1200" baseline="0" dirty="0">
                          <a:effectLst/>
                        </a:rPr>
                      </a:br>
                      <a:r>
                        <a:rPr lang="de-DE" sz="1900" kern="1200" baseline="0" dirty="0">
                          <a:effectLst/>
                        </a:rPr>
                        <a:t>- Artikeldaten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Artikel in den Warenkorb legen, Warenkorb anzeigen und bearbeiten 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Erfassen und anzeigen von Bestelldaten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Suche nach Festivals über Name, Ort, Kategorie und Datum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4085036091"/>
                  </a:ext>
                </a:extLst>
              </a:tr>
              <a:tr h="39743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Direkte Navigation zur Festivalsuche über die Startseite (Klick auf eine</a:t>
                      </a:r>
                      <a:r>
                        <a:rPr lang="de-DE" sz="1900" kern="1200" baseline="0" dirty="0">
                          <a:effectLst/>
                        </a:rPr>
                        <a:t> bestimmte Kategorie)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64641881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Benutzerauthentifizierung, Benutzer mit unterschiedlichen Rechten (Kunden und Admin)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960816759"/>
                  </a:ext>
                </a:extLst>
              </a:tr>
              <a:tr h="614164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 err="1">
                          <a:effectLst/>
                        </a:rPr>
                        <a:t>Responsive</a:t>
                      </a:r>
                      <a:r>
                        <a:rPr lang="de-DE" sz="1900" kern="1200" dirty="0">
                          <a:effectLst/>
                        </a:rPr>
                        <a:t> Design auf Desktop und Android-Smartphone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2854300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904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797998"/>
              </p:ext>
            </p:extLst>
          </p:nvPr>
        </p:nvGraphicFramePr>
        <p:xfrm>
          <a:off x="1001295" y="1521480"/>
          <a:ext cx="10139145" cy="43273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=""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Kann-Kriterien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Kunden werden unter bestimmten Bedingungen automatisch gesperrt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Festivalsuche kann auf einen bestimmten Umkreis eingegrenzt</a:t>
                      </a:r>
                      <a:r>
                        <a:rPr lang="de-DE" sz="1900" kern="1200" baseline="0" dirty="0">
                          <a:effectLst/>
                        </a:rPr>
                        <a:t> werden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Prüfung, ob eine zulässige IBAN eingegeben wurde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408592872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Kennwortrichtlinien festlegen und prüfen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4085036091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Automatisierte Möglichkeit um das Passwort zurückzusetzen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149104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Bewertungen für Artikel abgeben</a:t>
                      </a:r>
                      <a:r>
                        <a:rPr lang="de-DE" sz="1900" kern="1200" baseline="0" dirty="0">
                          <a:effectLst/>
                        </a:rPr>
                        <a:t> und einsehen können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605604220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Bestandsführung der Artikel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300888892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Verwaltung der Kundenbestellungen aus Administrator-Sicht</a:t>
                      </a:r>
                      <a:endParaRPr lang="de-DE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12722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kern="1200" dirty="0">
                          <a:effectLst/>
                        </a:rPr>
                        <a:t>Einbinden von zusätzlichen Festival-Artikeln (Regencapes etc.)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740151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043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925093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Inhalt Pflichtenheft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486210"/>
              </p:ext>
            </p:extLst>
          </p:nvPr>
        </p:nvGraphicFramePr>
        <p:xfrm>
          <a:off x="1001295" y="1521480"/>
          <a:ext cx="10139145" cy="18510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39145">
                  <a:extLst>
                    <a:ext uri="{9D8B030D-6E8A-4147-A177-3AD203B41FA5}">
                      <a16:colId xmlns="" xmlns:a16="http://schemas.microsoft.com/office/drawing/2014/main" val="2115616395"/>
                    </a:ext>
                  </a:extLst>
                </a:gridCol>
              </a:tblGrid>
              <a:tr h="410648">
                <a:tc>
                  <a:txBody>
                    <a:bodyPr/>
                    <a:lstStyle/>
                    <a:p>
                      <a:r>
                        <a:rPr lang="de-DE" sz="2000" dirty="0"/>
                        <a:t>Abgrenzungskriterien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2878913557"/>
                  </a:ext>
                </a:extLst>
              </a:tr>
              <a:tr h="50627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900" kern="1200" dirty="0">
                          <a:effectLst/>
                        </a:rPr>
                        <a:t>Bei der Benutzung des Webshops wird Java-Script vorausgesetzt</a:t>
                      </a:r>
                      <a:endParaRPr lang="de-DE" sz="1900" dirty="0"/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1318711764"/>
                  </a:ext>
                </a:extLst>
              </a:tr>
              <a:tr h="47555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Zugriff auf den Webshop erfolgt unverschlüsselt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3980817541"/>
                  </a:ext>
                </a:extLst>
              </a:tr>
              <a:tr h="45858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900" kern="1200" dirty="0">
                          <a:effectLst/>
                        </a:rPr>
                        <a:t>Nur die Deutsche Sprache</a:t>
                      </a:r>
                      <a:r>
                        <a:rPr lang="de-DE" sz="1900" kern="1200" baseline="0" dirty="0">
                          <a:effectLst/>
                        </a:rPr>
                        <a:t> wird</a:t>
                      </a:r>
                      <a:r>
                        <a:rPr lang="de-DE" sz="1900" kern="1200" dirty="0">
                          <a:effectLst/>
                        </a:rPr>
                        <a:t> verwendet</a:t>
                      </a:r>
                      <a:endParaRPr lang="de-DE" sz="19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="" xmlns:a16="http://schemas.microsoft.com/office/drawing/2014/main" val="4085928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0915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ER-Modell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971" y="207676"/>
            <a:ext cx="9584080" cy="66008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3970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301200" y="878153"/>
            <a:ext cx="6730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Klassendiagramm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374" y="111508"/>
            <a:ext cx="8151478" cy="66404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4393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376</Words>
  <Application>Microsoft Office PowerPoint</Application>
  <PresentationFormat>Breitbild</PresentationFormat>
  <Paragraphs>83</Paragraphs>
  <Slides>30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Alina</dc:creator>
  <cp:lastModifiedBy>timo.schlueter95@googlemail.com</cp:lastModifiedBy>
  <cp:revision>176</cp:revision>
  <dcterms:created xsi:type="dcterms:W3CDTF">2015-02-12T12:40:30Z</dcterms:created>
  <dcterms:modified xsi:type="dcterms:W3CDTF">2016-10-17T14:04:26Z</dcterms:modified>
</cp:coreProperties>
</file>

<file path=docProps/thumbnail.jpeg>
</file>